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9" r:id="rId3"/>
    <p:sldId id="256" r:id="rId4"/>
    <p:sldId id="273" r:id="rId5"/>
    <p:sldId id="272" r:id="rId6"/>
    <p:sldId id="257" r:id="rId7"/>
    <p:sldId id="271" r:id="rId8"/>
    <p:sldId id="270" r:id="rId9"/>
    <p:sldId id="275" r:id="rId10"/>
    <p:sldId id="269" r:id="rId11"/>
    <p:sldId id="274" r:id="rId12"/>
    <p:sldId id="268" r:id="rId13"/>
    <p:sldId id="267" r:id="rId14"/>
    <p:sldId id="266" r:id="rId15"/>
    <p:sldId id="278" r:id="rId16"/>
    <p:sldId id="277" r:id="rId17"/>
    <p:sldId id="264" r:id="rId18"/>
    <p:sldId id="276" r:id="rId19"/>
    <p:sldId id="263" r:id="rId20"/>
    <p:sldId id="262" r:id="rId21"/>
    <p:sldId id="261" r:id="rId22"/>
    <p:sldId id="260" r:id="rId23"/>
    <p:sldId id="259" r:id="rId24"/>
    <p:sldId id="258" r:id="rId25"/>
    <p:sldId id="279" r:id="rId26"/>
    <p:sldId id="284" r:id="rId27"/>
    <p:sldId id="280" r:id="rId28"/>
    <p:sldId id="281" r:id="rId29"/>
    <p:sldId id="282" r:id="rId30"/>
    <p:sldId id="283" r:id="rId31"/>
    <p:sldId id="285" r:id="rId32"/>
    <p:sldId id="286" r:id="rId33"/>
    <p:sldId id="287" r:id="rId34"/>
    <p:sldId id="292"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svg"/><Relationship Id="rId3" Type="http://schemas.openxmlformats.org/officeDocument/2006/relationships/image" Target="../media/image36.png"/><Relationship Id="rId2" Type="http://schemas.openxmlformats.org/officeDocument/2006/relationships/image" Target="../media/image3.svg"/><Relationship Id="rId1" Type="http://schemas.openxmlformats.org/officeDocument/2006/relationships/image" Target="../media/image35.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1.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11642">
            <a:off x="7413653" y="599565"/>
            <a:ext cx="6962455" cy="5658577"/>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txBody>
          <a:bodyPr/>
          <a:lstStyle/>
          <a:p>
            <a:endParaRPr lang="en-GB" sz="1200"/>
          </a:p>
        </p:txBody>
      </p:sp>
      <p:sp>
        <p:nvSpPr>
          <p:cNvPr id="3" name="Freeform 3"/>
          <p:cNvSpPr/>
          <p:nvPr/>
        </p:nvSpPr>
        <p:spPr>
          <a:xfrm>
            <a:off x="3536821" y="4947920"/>
            <a:ext cx="6484879" cy="2071308"/>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sz="1200"/>
          </a:p>
        </p:txBody>
      </p:sp>
      <p:sp>
        <p:nvSpPr>
          <p:cNvPr id="4" name="TextBox 4"/>
          <p:cNvSpPr txBox="1"/>
          <p:nvPr/>
        </p:nvSpPr>
        <p:spPr>
          <a:xfrm>
            <a:off x="685800" y="2251973"/>
            <a:ext cx="6636556" cy="1529080"/>
          </a:xfrm>
          <a:prstGeom prst="rect">
            <a:avLst/>
          </a:prstGeom>
        </p:spPr>
        <p:txBody>
          <a:bodyPr lIns="0" tIns="0" rIns="0" bIns="0" rtlCol="0" anchor="t">
            <a:spAutoFit/>
          </a:bodyPr>
          <a:lstStyle/>
          <a:p>
            <a:pPr>
              <a:lnSpc>
                <a:spcPts val="11925"/>
              </a:lnSpc>
            </a:pPr>
            <a:r>
              <a:rPr lang="en-US" sz="8030">
                <a:solidFill>
                  <a:srgbClr val="004AAD"/>
                </a:solidFill>
                <a:latin typeface="Montserrat Classic Bold"/>
              </a:rPr>
              <a:t>INTERNSHIP </a:t>
            </a:r>
            <a:endParaRPr lang="en-US" sz="8030">
              <a:solidFill>
                <a:srgbClr val="004AAD"/>
              </a:solidFill>
              <a:latin typeface="Montserrat Classic Bold"/>
            </a:endParaRPr>
          </a:p>
        </p:txBody>
      </p:sp>
      <p:sp>
        <p:nvSpPr>
          <p:cNvPr id="5" name="TextBox 5"/>
          <p:cNvSpPr txBox="1"/>
          <p:nvPr/>
        </p:nvSpPr>
        <p:spPr>
          <a:xfrm>
            <a:off x="685800" y="3242573"/>
            <a:ext cx="5696501" cy="1529080"/>
          </a:xfrm>
          <a:prstGeom prst="rect">
            <a:avLst/>
          </a:prstGeom>
        </p:spPr>
        <p:txBody>
          <a:bodyPr lIns="0" tIns="0" rIns="0" bIns="0" rtlCol="0" anchor="t">
            <a:spAutoFit/>
          </a:bodyPr>
          <a:lstStyle/>
          <a:p>
            <a:pPr>
              <a:lnSpc>
                <a:spcPts val="11925"/>
              </a:lnSpc>
            </a:pPr>
            <a:r>
              <a:rPr lang="en-US" sz="8030" dirty="0">
                <a:solidFill>
                  <a:srgbClr val="2BB4D4"/>
                </a:solidFill>
                <a:latin typeface="Montserrat Classic Bold"/>
              </a:rPr>
              <a:t>LEARNINGS</a:t>
            </a:r>
            <a:endParaRPr lang="en-US" sz="8030" dirty="0">
              <a:solidFill>
                <a:srgbClr val="2BB4D4"/>
              </a:solidFill>
              <a:latin typeface="Montserrat Classic Bold"/>
            </a:endParaRPr>
          </a:p>
        </p:txBody>
      </p:sp>
      <p:sp>
        <p:nvSpPr>
          <p:cNvPr id="6" name="TextBox 6"/>
          <p:cNvSpPr txBox="1"/>
          <p:nvPr/>
        </p:nvSpPr>
        <p:spPr>
          <a:xfrm>
            <a:off x="1143093" y="545945"/>
            <a:ext cx="6528585" cy="538480"/>
          </a:xfrm>
          <a:prstGeom prst="rect">
            <a:avLst/>
          </a:prstGeom>
        </p:spPr>
        <p:txBody>
          <a:bodyPr lIns="0" tIns="0" rIns="0" bIns="0" rtlCol="0" anchor="t">
            <a:spAutoFit/>
          </a:bodyPr>
          <a:lstStyle/>
          <a:p>
            <a:pPr>
              <a:lnSpc>
                <a:spcPts val="4200"/>
              </a:lnSpc>
            </a:pPr>
            <a:r>
              <a:rPr lang="en-US" sz="2000">
                <a:solidFill>
                  <a:srgbClr val="004AAD"/>
                </a:solidFill>
                <a:latin typeface="Montserrat Classic Bold Italics"/>
              </a:rPr>
              <a:t>Mouri Tech Global Enterprise Solutions Pvt. Ltd.</a:t>
            </a:r>
            <a:endParaRPr lang="en-US" sz="2000">
              <a:solidFill>
                <a:srgbClr val="004AAD"/>
              </a:solidFill>
              <a:latin typeface="Montserrat Classic Bold Italics"/>
            </a:endParaRPr>
          </a:p>
        </p:txBody>
      </p:sp>
      <p:sp>
        <p:nvSpPr>
          <p:cNvPr id="7" name="TextBox 7"/>
          <p:cNvSpPr txBox="1"/>
          <p:nvPr/>
        </p:nvSpPr>
        <p:spPr>
          <a:xfrm>
            <a:off x="685800" y="5433508"/>
            <a:ext cx="3490964" cy="897255"/>
          </a:xfrm>
          <a:prstGeom prst="rect">
            <a:avLst/>
          </a:prstGeom>
        </p:spPr>
        <p:txBody>
          <a:bodyPr lIns="0" tIns="0" rIns="0" bIns="0" rtlCol="0" anchor="t">
            <a:spAutoFit/>
          </a:bodyPr>
          <a:lstStyle/>
          <a:p>
            <a:pPr>
              <a:lnSpc>
                <a:spcPts val="3500"/>
              </a:lnSpc>
            </a:pPr>
            <a:r>
              <a:rPr lang="en-US" sz="1665" spc="124">
                <a:solidFill>
                  <a:srgbClr val="2E2E2E"/>
                </a:solidFill>
                <a:latin typeface="Montserrat Classic" panose="00000500000000000000"/>
              </a:rPr>
              <a:t>Murari</a:t>
            </a:r>
            <a:endParaRPr lang="en-US" sz="1665" spc="124">
              <a:solidFill>
                <a:srgbClr val="2E2E2E"/>
              </a:solidFill>
              <a:latin typeface="Montserrat Classic" panose="00000500000000000000"/>
            </a:endParaRPr>
          </a:p>
          <a:p>
            <a:pPr>
              <a:lnSpc>
                <a:spcPts val="3500"/>
              </a:lnSpc>
            </a:pPr>
            <a:r>
              <a:rPr lang="en-US" sz="1665" spc="124">
                <a:solidFill>
                  <a:srgbClr val="2E2E2E"/>
                </a:solidFill>
                <a:latin typeface="Montserrat Classic" panose="00000500000000000000"/>
              </a:rPr>
              <a:t>srisaim.in@mouritech.org</a:t>
            </a:r>
            <a:endParaRPr lang="en-US" sz="1665" spc="124">
              <a:solidFill>
                <a:srgbClr val="2E2E2E"/>
              </a:solidFill>
              <a:latin typeface="Montserrat Classic" panose="00000500000000000000"/>
            </a:endParaRPr>
          </a:p>
        </p:txBody>
      </p:sp>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5"/>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7070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192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635"/>
            <a:ext cx="12192635" cy="677037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635"/>
            <a:ext cx="12192000" cy="685800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73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2688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635" cy="677164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635"/>
            <a:ext cx="12324715" cy="678878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080875" cy="685863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p:txBody>
          <a:bodyPr/>
          <a:p>
            <a:endParaRPr lang="en-US"/>
          </a:p>
        </p:txBody>
      </p:sp>
      <p:pic>
        <p:nvPicPr>
          <p:cNvPr id="4" name="Picture 3"/>
          <p:cNvPicPr>
            <a:picLocks noChangeAspect="1"/>
          </p:cNvPicPr>
          <p:nvPr/>
        </p:nvPicPr>
        <p:blipFill>
          <a:blip r:embed="rId1"/>
          <a:stretch>
            <a:fillRect/>
          </a:stretch>
        </p:blipFill>
        <p:spPr>
          <a:xfrm>
            <a:off x="-93980" y="-635"/>
            <a:ext cx="12377420" cy="6858000"/>
          </a:xfrm>
          <a:prstGeom prst="rect">
            <a:avLst/>
          </a:prstGeom>
        </p:spPr>
      </p:pic>
      <p:sp>
        <p:nvSpPr>
          <p:cNvPr id="8" name="Freeform 8"/>
          <p:cNvSpPr/>
          <p:nvPr/>
        </p:nvSpPr>
        <p:spPr>
          <a:xfrm>
            <a:off x="11318968" y="27686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p:cNvPicPr>
            <a:picLocks noChangeAspect="1"/>
          </p:cNvPicPr>
          <p:nvPr>
            <p:ph idx="1"/>
          </p:nvPr>
        </p:nvPicPr>
        <p:blipFill>
          <a:blip r:embed="rId1"/>
          <a:stretch>
            <a:fillRect/>
          </a:stretch>
        </p:blipFill>
        <p:spPr>
          <a:xfrm>
            <a:off x="0" y="0"/>
            <a:ext cx="12051030" cy="68573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79323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863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7365"/>
          </a:xfrm>
          <a:prstGeom prst="rect">
            <a:avLst/>
          </a:prstGeom>
        </p:spPr>
      </p:pic>
      <p:sp>
        <p:nvSpPr>
          <p:cNvPr id="8" name="Freeform 8"/>
          <p:cNvSpPr/>
          <p:nvPr/>
        </p:nvSpPr>
        <p:spPr>
          <a:xfrm>
            <a:off x="321310" y="141605"/>
            <a:ext cx="516890" cy="48069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73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73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73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73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9610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044680" cy="685800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026900" cy="68573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635" cy="675068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800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4589610" y="-528041"/>
            <a:ext cx="11745136" cy="11745136"/>
          </a:xfrm>
          <a:custGeom>
            <a:avLst/>
            <a:gdLst/>
            <a:ahLst/>
            <a:cxnLst/>
            <a:rect l="l" t="t" r="r" b="b"/>
            <a:pathLst>
              <a:path w="17617704" h="17617704">
                <a:moveTo>
                  <a:pt x="0" y="0"/>
                </a:moveTo>
                <a:lnTo>
                  <a:pt x="17617703" y="0"/>
                </a:lnTo>
                <a:lnTo>
                  <a:pt x="17617703" y="17617704"/>
                </a:lnTo>
                <a:lnTo>
                  <a:pt x="0" y="17617704"/>
                </a:lnTo>
                <a:lnTo>
                  <a:pt x="0" y="0"/>
                </a:lnTo>
                <a:close/>
              </a:path>
            </a:pathLst>
          </a:custGeom>
          <a:blipFill>
            <a:blip r:embed="rId1">
              <a:alphaModFix amt="35000"/>
              <a:extLst>
                <a:ext uri="{96DAC541-7B7A-43D3-8B79-37D633B846F1}">
                  <asvg:svgBlip xmlns:asvg="http://schemas.microsoft.com/office/drawing/2016/SVG/main" r:embed="rId2"/>
                </a:ext>
              </a:extLst>
            </a:blip>
            <a:stretch>
              <a:fillRect/>
            </a:stretch>
          </a:blipFill>
        </p:spPr>
        <p:txBody>
          <a:bodyPr/>
          <a:lstStyle/>
          <a:p>
            <a:endParaRPr lang="en-GB" sz="1200"/>
          </a:p>
        </p:txBody>
      </p:sp>
      <p:sp>
        <p:nvSpPr>
          <p:cNvPr id="3" name="Freeform 3"/>
          <p:cNvSpPr/>
          <p:nvPr/>
        </p:nvSpPr>
        <p:spPr>
          <a:xfrm rot="4662819">
            <a:off x="5664909" y="-1883089"/>
            <a:ext cx="8529965" cy="5885756"/>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GB" sz="1200"/>
          </a:p>
        </p:txBody>
      </p:sp>
      <p:sp>
        <p:nvSpPr>
          <p:cNvPr id="4" name="TextBox 4"/>
          <p:cNvSpPr txBox="1"/>
          <p:nvPr/>
        </p:nvSpPr>
        <p:spPr>
          <a:xfrm>
            <a:off x="685800" y="793750"/>
            <a:ext cx="6498021" cy="1153795"/>
          </a:xfrm>
          <a:prstGeom prst="rect">
            <a:avLst/>
          </a:prstGeom>
        </p:spPr>
        <p:txBody>
          <a:bodyPr lIns="0" tIns="0" rIns="0" bIns="0" rtlCol="0" anchor="t">
            <a:spAutoFit/>
          </a:bodyPr>
          <a:lstStyle/>
          <a:p>
            <a:pPr>
              <a:lnSpc>
                <a:spcPts val="9000"/>
              </a:lnSpc>
            </a:pPr>
            <a:r>
              <a:rPr lang="en-US" sz="6000">
                <a:solidFill>
                  <a:srgbClr val="004AAD"/>
                </a:solidFill>
                <a:latin typeface="Montserrat Classic Bold"/>
              </a:rPr>
              <a:t>OBSERVATIONS</a:t>
            </a:r>
            <a:endParaRPr lang="en-US" sz="6000">
              <a:solidFill>
                <a:srgbClr val="004AAD"/>
              </a:solidFill>
              <a:latin typeface="Montserrat Classic Bold"/>
            </a:endParaRPr>
          </a:p>
        </p:txBody>
      </p:sp>
      <p:sp>
        <p:nvSpPr>
          <p:cNvPr id="6" name="Text Box 5"/>
          <p:cNvSpPr txBox="1"/>
          <p:nvPr/>
        </p:nvSpPr>
        <p:spPr>
          <a:xfrm>
            <a:off x="318770" y="2164715"/>
            <a:ext cx="11553825" cy="3784600"/>
          </a:xfrm>
          <a:prstGeom prst="rect">
            <a:avLst/>
          </a:prstGeom>
          <a:noFill/>
        </p:spPr>
        <p:txBody>
          <a:bodyPr wrap="square" rtlCol="0">
            <a:spAutoFit/>
          </a:bodyPr>
          <a:p>
            <a:pPr algn="l"/>
            <a:r>
              <a:rPr lang="en-US" sz="2400"/>
              <a:t>Also worked on codes which perform data loading, preprocessing, visualization, and machine learning tasks. It reads datasets (`Mall_Customers.csv` and `USA_Housing.csv`), creates box plots for various features, handles missing values, and scales data using standardization. Visualization is performed using matplotlib and seaborn. Machine learning models, including RandomForest, XGBoost, LightGBM for regression, and KMeans, DBSCAN, Agglomerative Clustering for clustering, are trained and evaluated. It also includes linear, polynomial, and decision tree regression models, with model performance evaluated using Mean Squared Error. Additionally, the code demonstrates handling outliers, normalizing data, and filling missing values using different strategies.</a:t>
            </a:r>
            <a:endParaRPr lang="en-US" sz="2400"/>
          </a:p>
        </p:txBody>
      </p:sp>
      <p:sp>
        <p:nvSpPr>
          <p:cNvPr id="8" name="Freeform 8"/>
          <p:cNvSpPr/>
          <p:nvPr/>
        </p:nvSpPr>
        <p:spPr>
          <a:xfrm>
            <a:off x="463008" y="466725"/>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5"/>
            <a:stretch>
              <a:fillRect/>
            </a:stretch>
          </a:blipFill>
        </p:spPr>
        <p:txBody>
          <a:bodyPr/>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793750"/>
            <a:ext cx="8221141" cy="1153795"/>
          </a:xfrm>
          <a:prstGeom prst="rect">
            <a:avLst/>
          </a:prstGeom>
        </p:spPr>
        <p:txBody>
          <a:bodyPr lIns="0" tIns="0" rIns="0" bIns="0" rtlCol="0" anchor="t">
            <a:spAutoFit/>
          </a:bodyPr>
          <a:lstStyle/>
          <a:p>
            <a:pPr>
              <a:lnSpc>
                <a:spcPts val="9000"/>
              </a:lnSpc>
            </a:pPr>
            <a:r>
              <a:rPr lang="en-US" sz="6000">
                <a:solidFill>
                  <a:srgbClr val="004AAD"/>
                </a:solidFill>
                <a:latin typeface="Montserrat Classic Bold"/>
              </a:rPr>
              <a:t>CONCLUSION</a:t>
            </a:r>
            <a:endParaRPr lang="en-US" sz="6000">
              <a:solidFill>
                <a:srgbClr val="004AAD"/>
              </a:solidFill>
              <a:latin typeface="Montserrat Classic Bold"/>
            </a:endParaRPr>
          </a:p>
        </p:txBody>
      </p:sp>
      <p:sp>
        <p:nvSpPr>
          <p:cNvPr id="4" name="Freeform 4"/>
          <p:cNvSpPr/>
          <p:nvPr/>
        </p:nvSpPr>
        <p:spPr>
          <a:xfrm rot="8243363" flipH="1">
            <a:off x="-1031933" y="5394819"/>
            <a:ext cx="5375394" cy="4368729"/>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1">
              <a:alphaModFix amt="50000"/>
              <a:extLst>
                <a:ext uri="{96DAC541-7B7A-43D3-8B79-37D633B846F1}">
                  <asvg:svgBlip xmlns:asvg="http://schemas.microsoft.com/office/drawing/2016/SVG/main" r:embed="rId2"/>
                </a:ext>
              </a:extLst>
            </a:blip>
            <a:stretch>
              <a:fillRect/>
            </a:stretch>
          </a:blipFill>
        </p:spPr>
        <p:txBody>
          <a:bodyPr/>
          <a:lstStyle/>
          <a:p>
            <a:endParaRPr lang="en-GB" sz="1200"/>
          </a:p>
        </p:txBody>
      </p:sp>
      <p:sp>
        <p:nvSpPr>
          <p:cNvPr id="5" name="Text Box 4"/>
          <p:cNvSpPr txBox="1"/>
          <p:nvPr/>
        </p:nvSpPr>
        <p:spPr>
          <a:xfrm>
            <a:off x="318135" y="2113280"/>
            <a:ext cx="9664065" cy="2306955"/>
          </a:xfrm>
          <a:prstGeom prst="rect">
            <a:avLst/>
          </a:prstGeom>
          <a:noFill/>
        </p:spPr>
        <p:txBody>
          <a:bodyPr wrap="square" rtlCol="0">
            <a:spAutoFit/>
          </a:bodyPr>
          <a:p>
            <a:pPr algn="l"/>
            <a:r>
              <a:rPr lang="en-US" sz="2400"/>
              <a:t>In this analysis, I have conducted EDA, data preprocessing, and data cleaning. Regression algorithms such as RandomForest, XGBoost, LightGBM, Linear, Polynomial, and Decision Tree were applied. Outliers were treated, and feature engineering and selection were performed. Models were evaluated using Mean Squared Error to ensure robust predictions.</a:t>
            </a:r>
            <a:endParaRPr lang="en-US" sz="2400"/>
          </a:p>
        </p:txBody>
      </p:sp>
      <p:sp>
        <p:nvSpPr>
          <p:cNvPr id="8" name="Freeform 8"/>
          <p:cNvSpPr/>
          <p:nvPr/>
        </p:nvSpPr>
        <p:spPr>
          <a:xfrm>
            <a:off x="510633" y="50927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3"/>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73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6" name="Content Placeholder 5"/>
          <p:cNvPicPr>
            <a:picLocks noChangeAspect="1"/>
          </p:cNvPicPr>
          <p:nvPr>
            <p:ph idx="1"/>
          </p:nvPr>
        </p:nvPicPr>
        <p:blipFill>
          <a:blip r:embed="rId1"/>
          <a:stretch>
            <a:fillRect/>
          </a:stretch>
        </p:blipFill>
        <p:spPr>
          <a:xfrm>
            <a:off x="0" y="635"/>
            <a:ext cx="12191365" cy="683704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7365"/>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635"/>
            <a:ext cx="12083415" cy="684276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000" cy="6857365"/>
          </a:xfrm>
          <a:prstGeom prst="rect">
            <a:avLst/>
          </a:prstGeom>
        </p:spPr>
      </p:pic>
      <p:sp>
        <p:nvSpPr>
          <p:cNvPr id="8" name="Freeform 8"/>
          <p:cNvSpPr/>
          <p:nvPr/>
        </p:nvSpPr>
        <p:spPr>
          <a:xfrm>
            <a:off x="637633" y="702945"/>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635" cy="6765290"/>
          </a:xfrm>
          <a:prstGeom prst="rect">
            <a:avLst/>
          </a:prstGeom>
        </p:spPr>
      </p:pic>
      <p:sp>
        <p:nvSpPr>
          <p:cNvPr id="8" name="Freeform 8"/>
          <p:cNvSpPr/>
          <p:nvPr/>
        </p:nvSpPr>
        <p:spPr>
          <a:xfrm>
            <a:off x="637633" y="685800"/>
            <a:ext cx="498475" cy="498475"/>
          </a:xfrm>
          <a:custGeom>
            <a:avLst/>
            <a:gdLst/>
            <a:ahLst/>
            <a:cxnLst/>
            <a:rect l="l" t="t" r="r" b="b"/>
            <a:pathLst>
              <a:path w="747713" h="747713">
                <a:moveTo>
                  <a:pt x="0" y="0"/>
                </a:moveTo>
                <a:lnTo>
                  <a:pt x="747712" y="0"/>
                </a:lnTo>
                <a:lnTo>
                  <a:pt x="747712" y="747713"/>
                </a:lnTo>
                <a:lnTo>
                  <a:pt x="0" y="747713"/>
                </a:lnTo>
                <a:lnTo>
                  <a:pt x="0" y="0"/>
                </a:lnTo>
                <a:close/>
              </a:path>
            </a:pathLst>
          </a:custGeom>
          <a:blipFill>
            <a:blip r:embed="rId2"/>
            <a:stretch>
              <a:fillRect/>
            </a:stretch>
          </a:blipFill>
        </p:spPr>
        <p:txBody>
          <a:bodyPr/>
          <a:lstStyle/>
          <a:p>
            <a:endParaRPr lang="en-GB" sz="1200"/>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1230</Words>
  <Application>WPS Presentation</Application>
  <PresentationFormat>Widescreen</PresentationFormat>
  <Paragraphs>19</Paragraphs>
  <Slides>34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34</vt:i4>
      </vt:variant>
    </vt:vector>
  </HeadingPairs>
  <TitlesOfParts>
    <vt:vector size="52" baseType="lpstr">
      <vt:lpstr>Arial</vt:lpstr>
      <vt:lpstr>SimSun</vt:lpstr>
      <vt:lpstr>Wingdings</vt:lpstr>
      <vt:lpstr>Arial Unicode MS</vt:lpstr>
      <vt:lpstr>Calibri Light</vt:lpstr>
      <vt:lpstr>Helvetica Neue</vt:lpstr>
      <vt:lpstr>Calibri</vt:lpstr>
      <vt:lpstr>Microsoft YaHei</vt:lpstr>
      <vt:lpstr>汉仪旗黑</vt:lpstr>
      <vt:lpstr>Montserrat Classic Bold</vt:lpstr>
      <vt:lpstr>Thonburi</vt:lpstr>
      <vt:lpstr>Montserrat Classic Bold Italics</vt:lpstr>
      <vt:lpstr>Montserrat Classic</vt:lpstr>
      <vt:lpstr>Montserrat Classic Bold</vt:lpstr>
      <vt:lpstr>Times New Roman</vt:lpstr>
      <vt:lpstr>苹方-简</vt:lpstr>
      <vt:lpstr>宋体-简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murarimirthipati</dc:creator>
  <cp:lastModifiedBy>murarimirthipati</cp:lastModifiedBy>
  <cp:revision>2</cp:revision>
  <dcterms:created xsi:type="dcterms:W3CDTF">2024-07-16T06:23:36Z</dcterms:created>
  <dcterms:modified xsi:type="dcterms:W3CDTF">2024-07-16T06:23:36Z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1033-5.7.1.8092</vt:lpwstr>
  </property>
</Properties>
</file>